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9" r:id="rId11"/>
    <p:sldId id="262" r:id="rId12"/>
    <p:sldId id="270" r:id="rId13"/>
    <p:sldId id="267" r:id="rId14"/>
    <p:sldId id="268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3" autoAdjust="0"/>
    <p:restoredTop sz="94660"/>
  </p:normalViewPr>
  <p:slideViewPr>
    <p:cSldViewPr snapToGrid="0">
      <p:cViewPr varScale="1">
        <p:scale>
          <a:sx n="44" d="100"/>
          <a:sy n="44" d="100"/>
        </p:scale>
        <p:origin x="7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A5A-285A-4C0B-82AC-633358EC357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0FDD-4B42-4E0A-8A3B-B6C68A250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2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A5A-285A-4C0B-82AC-633358EC357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0FDD-4B42-4E0A-8A3B-B6C68A250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2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A5A-285A-4C0B-82AC-633358EC357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0FDD-4B42-4E0A-8A3B-B6C68A250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0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A5A-285A-4C0B-82AC-633358EC357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0FDD-4B42-4E0A-8A3B-B6C68A250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0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A5A-285A-4C0B-82AC-633358EC357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0FDD-4B42-4E0A-8A3B-B6C68A250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0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A5A-285A-4C0B-82AC-633358EC357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0FDD-4B42-4E0A-8A3B-B6C68A250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3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A5A-285A-4C0B-82AC-633358EC357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0FDD-4B42-4E0A-8A3B-B6C68A250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0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A5A-285A-4C0B-82AC-633358EC357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0FDD-4B42-4E0A-8A3B-B6C68A250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5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A5A-285A-4C0B-82AC-633358EC357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0FDD-4B42-4E0A-8A3B-B6C68A250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A5A-285A-4C0B-82AC-633358EC357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0FDD-4B42-4E0A-8A3B-B6C68A250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56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6A5A-285A-4C0B-82AC-633358EC357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0FDD-4B42-4E0A-8A3B-B6C68A250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5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26A5A-285A-4C0B-82AC-633358EC357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00FDD-4B42-4E0A-8A3B-B6C68A250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37062" y="-236631"/>
            <a:ext cx="9801497" cy="1921738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CHỦ ĐỀ 2. </a:t>
            </a:r>
            <a:br>
              <a:rPr 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DINH DƯỠNG VÀ TIÊU HÓA</a:t>
            </a:r>
            <a:endParaRPr 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04" y="2188706"/>
            <a:ext cx="4587239" cy="4068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6356" y="1242423"/>
            <a:ext cx="3785644" cy="5136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7239" y="2288153"/>
            <a:ext cx="3859948" cy="3869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4303" y="16947"/>
            <a:ext cx="3988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Trường THCS Tân Xuân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Tổ KHTN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7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572000" y="1790247"/>
            <a:ext cx="33686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600">
              <a:latin typeface=".VnTime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9661525" y="3619047"/>
            <a:ext cx="1841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600">
              <a:latin typeface=".VnTime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537325" y="4838247"/>
            <a:ext cx="1841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600">
              <a:latin typeface=".VnTime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800600" y="1469572"/>
            <a:ext cx="4800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600">
              <a:latin typeface=".VnTime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4572000" y="1088572"/>
            <a:ext cx="4419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600">
              <a:latin typeface=".VnTime" pitchFamily="34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4114800" y="5965372"/>
            <a:ext cx="5257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600">
              <a:latin typeface=".VnTime" pitchFamily="34" charset="0"/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4490357" y="195129"/>
            <a:ext cx="7409543" cy="1384995"/>
          </a:xfrm>
          <a:prstGeom prst="rect">
            <a:avLst/>
          </a:prstGeom>
          <a:solidFill>
            <a:srgbClr val="FFFFE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/>
              <a:t>Trẻ em ăn uống quá nhiều, thực phẩm giàu năng lượng dễ hấp thụ mà ít vận động thì dẫn đến hậu quả gì?</a:t>
            </a:r>
          </a:p>
        </p:txBody>
      </p:sp>
      <p:pic>
        <p:nvPicPr>
          <p:cNvPr id="24" name="Picture 65" descr="dtd%20tre%20em%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46" y="755197"/>
            <a:ext cx="3209925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7" descr="beo(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52" y="1983017"/>
            <a:ext cx="2514600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9" descr="11_29_2008_12_03_05_P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14" y="3469822"/>
            <a:ext cx="3276600" cy="249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70"/>
          <p:cNvSpPr txBox="1">
            <a:spLocks noChangeArrowheads="1"/>
          </p:cNvSpPr>
          <p:nvPr/>
        </p:nvSpPr>
        <p:spPr bwMode="auto">
          <a:xfrm>
            <a:off x="7353300" y="4351115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Bị bệnh béo phì</a:t>
            </a:r>
          </a:p>
        </p:txBody>
      </p:sp>
      <p:pic>
        <p:nvPicPr>
          <p:cNvPr id="28" name="Picture 72" descr="phat-hien-ve-gen-lien-quan-den-beo-phi-o-tre-em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1983017"/>
            <a:ext cx="2667000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utoShape 73"/>
          <p:cNvSpPr>
            <a:spLocks noChangeArrowheads="1"/>
          </p:cNvSpPr>
          <p:nvPr/>
        </p:nvSpPr>
        <p:spPr bwMode="auto">
          <a:xfrm>
            <a:off x="4557486" y="4874990"/>
            <a:ext cx="5000625" cy="2108200"/>
          </a:xfrm>
          <a:prstGeom prst="cloudCallout">
            <a:avLst>
              <a:gd name="adj1" fmla="val 91565"/>
              <a:gd name="adj2" fmla="val 23184"/>
            </a:avLst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latin typeface="Arial" charset="0"/>
                <a:cs typeface="Arial" charset="0"/>
              </a:rPr>
              <a:t>Khắc phục  bệnh béo phì cần làm thế nào?</a:t>
            </a:r>
          </a:p>
        </p:txBody>
      </p:sp>
    </p:spTree>
    <p:extLst>
      <p:ext uri="{BB962C8B-B14F-4D97-AF65-F5344CB8AC3E}">
        <p14:creationId xmlns:p14="http://schemas.microsoft.com/office/powerpoint/2010/main" val="339567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216808" y="589034"/>
            <a:ext cx="6453958" cy="50323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37433" y="571571"/>
            <a:ext cx="523875" cy="527050"/>
            <a:chOff x="720" y="1488"/>
            <a:chExt cx="806" cy="808"/>
          </a:xfrm>
        </p:grpSpPr>
        <p:sp>
          <p:nvSpPr>
            <p:cNvPr id="6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 descr="dro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 Box 10"/>
          <p:cNvSpPr txBox="1">
            <a:spLocks noChangeArrowheads="1"/>
          </p:cNvSpPr>
          <p:nvPr/>
        </p:nvSpPr>
        <p:spPr bwMode="gray">
          <a:xfrm>
            <a:off x="183471" y="539821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smtClean="0">
                <a:solidFill>
                  <a:srgbClr val="FFFFFF"/>
                </a:solidFill>
                <a:cs typeface="Arial" panose="020B0604020202020204" pitchFamily="34" charset="0"/>
              </a:rPr>
              <a:t>I</a:t>
            </a:r>
            <a:endParaRPr lang="en-US" altLang="en-US" sz="3200" b="1" i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gray">
          <a:xfrm>
            <a:off x="712108" y="609671"/>
            <a:ext cx="55537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b="1" smtClean="0">
                <a:cs typeface="Arial" panose="020B0604020202020204" pitchFamily="34" charset="0"/>
              </a:rPr>
              <a:t>Chế độ dinh dưỡng ở các độ tuổi</a:t>
            </a:r>
            <a:endParaRPr lang="en-US" altLang="en-US" sz="2400" b="1">
              <a:cs typeface="Arial" panose="020B0604020202020204" pitchFamily="34" charset="0"/>
            </a:endParaRPr>
          </a:p>
        </p:txBody>
      </p:sp>
      <p:sp>
        <p:nvSpPr>
          <p:cNvPr id="15" name="AutoShape 55"/>
          <p:cNvSpPr>
            <a:spLocks noChangeArrowheads="1"/>
          </p:cNvSpPr>
          <p:nvPr/>
        </p:nvSpPr>
        <p:spPr bwMode="gray">
          <a:xfrm>
            <a:off x="375514" y="1233247"/>
            <a:ext cx="10960143" cy="1800239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86027" y="1404372"/>
            <a:ext cx="1026590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vi-VN" altLang="en-US" sz="2400" b="0">
                <a:cs typeface="Arial" panose="020B0604020202020204" pitchFamily="34" charset="0"/>
              </a:rPr>
              <a:t>Ơ</a:t>
            </a:r>
            <a:r>
              <a:rPr lang="en-US" altLang="en-US" sz="2400" b="0">
                <a:cs typeface="Arial" panose="020B0604020202020204" pitchFamily="34" charset="0"/>
              </a:rPr>
              <a:t>̉ những </a:t>
            </a:r>
            <a:r>
              <a:rPr lang="en-US" altLang="en-US" sz="2400" b="0">
                <a:solidFill>
                  <a:srgbClr val="FF0000"/>
                </a:solidFill>
                <a:cs typeface="Arial" panose="020B0604020202020204" pitchFamily="34" charset="0"/>
              </a:rPr>
              <a:t>độ tuổi khác nhau</a:t>
            </a:r>
            <a:r>
              <a:rPr lang="en-US" altLang="en-US" sz="2400" b="0">
                <a:cs typeface="Arial" panose="020B0604020202020204" pitchFamily="34" charset="0"/>
              </a:rPr>
              <a:t>, chế độ dinh dưỡng cũng </a:t>
            </a:r>
            <a:r>
              <a:rPr lang="en-US" altLang="en-US" sz="2400" b="0">
                <a:solidFill>
                  <a:srgbClr val="FF0000"/>
                </a:solidFill>
                <a:cs typeface="Arial" panose="020B0604020202020204" pitchFamily="34" charset="0"/>
              </a:rPr>
              <a:t>khác </a:t>
            </a:r>
            <a:r>
              <a:rPr lang="en-US" altLang="en-US" sz="2400" b="0" smtClean="0">
                <a:solidFill>
                  <a:srgbClr val="FF0000"/>
                </a:solidFill>
                <a:cs typeface="Arial" panose="020B0604020202020204" pitchFamily="34" charset="0"/>
              </a:rPr>
              <a:t>nhau</a:t>
            </a:r>
          </a:p>
          <a:p>
            <a:pPr algn="l">
              <a:spcBef>
                <a:spcPct val="50000"/>
              </a:spcBef>
            </a:pPr>
            <a:r>
              <a:rPr lang="en-US" altLang="en-US" sz="2400" b="0">
                <a:cs typeface="Arial" panose="020B0604020202020204" pitchFamily="34" charset="0"/>
              </a:rPr>
              <a:t>Chế độ dinh dưỡng quyết định sự phát triển </a:t>
            </a:r>
            <a:r>
              <a:rPr lang="en-US" altLang="en-US" sz="2400" b="0">
                <a:solidFill>
                  <a:srgbClr val="FF0000"/>
                </a:solidFill>
                <a:cs typeface="Arial" panose="020B0604020202020204" pitchFamily="34" charset="0"/>
              </a:rPr>
              <a:t>thể lực, trí tuệ, tầm vóc </a:t>
            </a:r>
            <a:r>
              <a:rPr lang="en-US" altLang="en-US" sz="2400" b="0">
                <a:cs typeface="Arial" panose="020B0604020202020204" pitchFamily="34" charset="0"/>
              </a:rPr>
              <a:t>và </a:t>
            </a:r>
            <a:r>
              <a:rPr lang="en-US" altLang="en-US" sz="2400" b="0">
                <a:solidFill>
                  <a:srgbClr val="FF0000"/>
                </a:solidFill>
                <a:cs typeface="Arial" panose="020B0604020202020204" pitchFamily="34" charset="0"/>
              </a:rPr>
              <a:t>khả năng học tập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altLang="en-US" sz="2400" b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9771" y="3033486"/>
            <a:ext cx="8636000" cy="38245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7666" y="-5516"/>
            <a:ext cx="1230373" cy="123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3"/>
          <p:cNvSpPr>
            <a:spLocks noChangeArrowheads="1"/>
          </p:cNvSpPr>
          <p:nvPr/>
        </p:nvSpPr>
        <p:spPr bwMode="auto">
          <a:xfrm>
            <a:off x="467632" y="2087906"/>
            <a:ext cx="5000625" cy="2108299"/>
          </a:xfrm>
          <a:prstGeom prst="cloudCallout">
            <a:avLst>
              <a:gd name="adj1" fmla="val -41369"/>
              <a:gd name="adj2" fmla="val 84455"/>
            </a:avLst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smtClean="0">
                <a:latin typeface="Arial" charset="0"/>
                <a:cs typeface="Arial" charset="0"/>
              </a:rPr>
              <a:t>Thức ăn bao gồm những thành phần gì ?</a:t>
            </a:r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5246913" y="2324563"/>
            <a:ext cx="87124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Prôtêin, Lipit, Gluxit, Muối khoáng, Vitamin.</a:t>
            </a:r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4974771" y="3009380"/>
            <a:ext cx="82477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1 gam prôtêin oxi hoá hoàn toàn giải phóng 4,1 kcal</a:t>
            </a:r>
          </a:p>
          <a:p>
            <a:pPr eaLnBrk="1" hangingPunct="1"/>
            <a:r>
              <a:rPr lang="en-US" altLang="en-US" sz="2400"/>
              <a:t>1 gam lipit oxi hoá hoàn toàn giải phóng 9,3 kcal</a:t>
            </a:r>
          </a:p>
          <a:p>
            <a:pPr eaLnBrk="1" hangingPunct="1"/>
            <a:r>
              <a:rPr lang="en-US" altLang="en-US" sz="2400"/>
              <a:t>1 gam gluxit oxi hoá hoàn toàn giải phóng 4,3 kcal    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521608" y="576943"/>
            <a:ext cx="5073650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442233" y="559481"/>
            <a:ext cx="523875" cy="527050"/>
            <a:chOff x="1188" y="1705"/>
            <a:chExt cx="330" cy="332"/>
          </a:xfrm>
        </p:grpSpPr>
        <p:sp>
          <p:nvSpPr>
            <p:cNvPr id="9" name="Oval 12"/>
            <p:cNvSpPr>
              <a:spLocks noChangeArrowheads="1"/>
            </p:cNvSpPr>
            <p:nvPr/>
          </p:nvSpPr>
          <p:spPr bwMode="gray">
            <a:xfrm>
              <a:off x="1188" y="1706"/>
              <a:ext cx="330" cy="3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13" descr="dro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1705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 Box 14"/>
          <p:cNvSpPr txBox="1">
            <a:spLocks noChangeArrowheads="1"/>
          </p:cNvSpPr>
          <p:nvPr/>
        </p:nvSpPr>
        <p:spPr bwMode="gray">
          <a:xfrm>
            <a:off x="467632" y="528237"/>
            <a:ext cx="473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smtClean="0">
                <a:solidFill>
                  <a:srgbClr val="FFFFFF"/>
                </a:solidFill>
                <a:cs typeface="Arial" panose="020B0604020202020204" pitchFamily="34" charset="0"/>
              </a:rPr>
              <a:t>II</a:t>
            </a:r>
            <a:endParaRPr lang="en-US" altLang="en-US" sz="3200" b="1" i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gray">
          <a:xfrm>
            <a:off x="1016908" y="597581"/>
            <a:ext cx="436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b="1" smtClean="0">
                <a:cs typeface="Arial" panose="020B0604020202020204" pitchFamily="34" charset="0"/>
              </a:rPr>
              <a:t>Nguyên tắc lập khẩu phần</a:t>
            </a:r>
            <a:endParaRPr lang="en-US" altLang="en-US" sz="2400" b="1">
              <a:cs typeface="Arial" panose="020B0604020202020204" pitchFamily="34" charset="0"/>
            </a:endParaRPr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640443" y="1144256"/>
            <a:ext cx="3786414" cy="688975"/>
            <a:chOff x="720" y="1392"/>
            <a:chExt cx="4058" cy="480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6" name="AutoShape 7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AutoShape 8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" name="Text Box 19"/>
          <p:cNvSpPr txBox="1">
            <a:spLocks noChangeArrowheads="1"/>
          </p:cNvSpPr>
          <p:nvPr/>
        </p:nvSpPr>
        <p:spPr bwMode="gray">
          <a:xfrm>
            <a:off x="966108" y="1238901"/>
            <a:ext cx="29092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Khái niệm</a:t>
            </a:r>
            <a:endParaRPr lang="en-US" altLang="en-US" sz="24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4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gray">
          <a:xfrm>
            <a:off x="627743" y="1199819"/>
            <a:ext cx="799957" cy="69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46"/>
          <p:cNvSpPr txBox="1">
            <a:spLocks noChangeArrowheads="1"/>
          </p:cNvSpPr>
          <p:nvPr/>
        </p:nvSpPr>
        <p:spPr bwMode="auto">
          <a:xfrm>
            <a:off x="1291773" y="4508031"/>
            <a:ext cx="10072914" cy="1938992"/>
          </a:xfrm>
          <a:prstGeom prst="rect">
            <a:avLst/>
          </a:prstGeom>
          <a:solidFill>
            <a:srgbClr val="FFFFE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/>
              <a:t>Để đủ sức </a:t>
            </a:r>
            <a:r>
              <a:rPr lang="vi-VN" altLang="en-US" sz="2400" smtClean="0"/>
              <a:t>k</a:t>
            </a:r>
            <a:r>
              <a:rPr lang="en-US" altLang="en-US" sz="2400" smtClean="0"/>
              <a:t>hỏe</a:t>
            </a:r>
            <a:r>
              <a:rPr lang="vi-VN" altLang="en-US" sz="2400" smtClean="0"/>
              <a:t> </a:t>
            </a:r>
            <a:r>
              <a:rPr lang="vi-VN" altLang="en-US" sz="2400"/>
              <a:t>học tập và sinh hoạt một nữ sinh lớp 8 cần:</a:t>
            </a:r>
          </a:p>
          <a:p>
            <a:pPr eaLnBrk="1" hangingPunct="1"/>
            <a:r>
              <a:rPr lang="vi-VN" altLang="en-US" sz="2400"/>
              <a:t>+ Bữa sáng: bánh mì 65 gam, sữa đặc: 15 gam</a:t>
            </a:r>
          </a:p>
          <a:p>
            <a:pPr eaLnBrk="1" hangingPunct="1"/>
            <a:r>
              <a:rPr lang="vi-VN" altLang="en-US" sz="2400"/>
              <a:t>+ Bữa trưa: cơm 200 gam, đậu phụ 75 gam, thịt lợn 100 gam, dưa muối 100 gam</a:t>
            </a:r>
          </a:p>
          <a:p>
            <a:pPr eaLnBrk="1" hangingPunct="1"/>
            <a:r>
              <a:rPr lang="vi-VN" altLang="en-US" sz="2400"/>
              <a:t>+ Bữa tối: cơm 200 gam, cá 100 gam, rau 200 gam, đu đủ chín 100 gam </a:t>
            </a:r>
          </a:p>
        </p:txBody>
      </p:sp>
    </p:spTree>
    <p:extLst>
      <p:ext uri="{BB962C8B-B14F-4D97-AF65-F5344CB8AC3E}">
        <p14:creationId xmlns:p14="http://schemas.microsoft.com/office/powerpoint/2010/main" val="287915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521608" y="576943"/>
            <a:ext cx="5073650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42233" y="559481"/>
            <a:ext cx="523875" cy="527050"/>
            <a:chOff x="1188" y="1705"/>
            <a:chExt cx="330" cy="332"/>
          </a:xfrm>
        </p:grpSpPr>
        <p:sp>
          <p:nvSpPr>
            <p:cNvPr id="6" name="Oval 12"/>
            <p:cNvSpPr>
              <a:spLocks noChangeArrowheads="1"/>
            </p:cNvSpPr>
            <p:nvPr/>
          </p:nvSpPr>
          <p:spPr bwMode="gray">
            <a:xfrm>
              <a:off x="1188" y="1706"/>
              <a:ext cx="330" cy="3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13" descr="dro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1705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 Box 14"/>
          <p:cNvSpPr txBox="1">
            <a:spLocks noChangeArrowheads="1"/>
          </p:cNvSpPr>
          <p:nvPr/>
        </p:nvSpPr>
        <p:spPr bwMode="gray">
          <a:xfrm>
            <a:off x="467632" y="528237"/>
            <a:ext cx="473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smtClean="0">
                <a:solidFill>
                  <a:srgbClr val="FFFFFF"/>
                </a:solidFill>
                <a:cs typeface="Arial" panose="020B0604020202020204" pitchFamily="34" charset="0"/>
              </a:rPr>
              <a:t>II</a:t>
            </a:r>
            <a:endParaRPr lang="en-US" altLang="en-US" sz="3200" b="1" i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gray">
          <a:xfrm>
            <a:off x="1016908" y="597581"/>
            <a:ext cx="436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b="1" smtClean="0">
                <a:cs typeface="Arial" panose="020B0604020202020204" pitchFamily="34" charset="0"/>
              </a:rPr>
              <a:t>Nguyên tắc lập khẩu phần</a:t>
            </a:r>
            <a:endParaRPr lang="en-US" altLang="en-US" sz="2400" b="1">
              <a:cs typeface="Arial" panose="020B0604020202020204" pitchFamily="34" charset="0"/>
            </a:endParaRP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640443" y="1144256"/>
            <a:ext cx="3786414" cy="688975"/>
            <a:chOff x="720" y="1392"/>
            <a:chExt cx="4058" cy="480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3" name="AutoShape 7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utoShape 8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" name="Text Box 19"/>
          <p:cNvSpPr txBox="1">
            <a:spLocks noChangeArrowheads="1"/>
          </p:cNvSpPr>
          <p:nvPr/>
        </p:nvSpPr>
        <p:spPr bwMode="gray">
          <a:xfrm>
            <a:off x="966108" y="1238901"/>
            <a:ext cx="29092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Khái niệm</a:t>
            </a:r>
            <a:endParaRPr lang="en-US" altLang="en-US" sz="24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4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gray">
          <a:xfrm>
            <a:off x="627743" y="1199819"/>
            <a:ext cx="799957" cy="69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53"/>
          <p:cNvSpPr>
            <a:spLocks noChangeArrowheads="1"/>
          </p:cNvSpPr>
          <p:nvPr/>
        </p:nvSpPr>
        <p:spPr bwMode="gray">
          <a:xfrm>
            <a:off x="926702" y="2667787"/>
            <a:ext cx="4649675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AutoShape 55"/>
          <p:cNvSpPr>
            <a:spLocks noChangeArrowheads="1"/>
          </p:cNvSpPr>
          <p:nvPr/>
        </p:nvSpPr>
        <p:spPr bwMode="gray">
          <a:xfrm>
            <a:off x="817164" y="2756687"/>
            <a:ext cx="4752863" cy="1850122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810814" y="2376373"/>
            <a:ext cx="3319463" cy="578752"/>
            <a:chOff x="720" y="1392"/>
            <a:chExt cx="4058" cy="480"/>
          </a:xfrm>
        </p:grpSpPr>
        <p:sp>
          <p:nvSpPr>
            <p:cNvPr id="30" name="AutoShape 6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31" name="Group 3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2" name="AutoShape 6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AutoShape 7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sp>
        <p:nvSpPr>
          <p:cNvPr id="28" name="Rectangle 27"/>
          <p:cNvSpPr>
            <a:spLocks noChangeArrowheads="1"/>
          </p:cNvSpPr>
          <p:nvPr/>
        </p:nvSpPr>
        <p:spPr bwMode="gray">
          <a:xfrm>
            <a:off x="1466379" y="2420869"/>
            <a:ext cx="18582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altLang="en-US" sz="2400">
                <a:solidFill>
                  <a:srgbClr val="FFFFFF"/>
                </a:solidFill>
              </a:rPr>
              <a:t> </a:t>
            </a:r>
            <a:r>
              <a:rPr lang="en-US" altLang="en-US" sz="2400" smtClean="0">
                <a:solidFill>
                  <a:srgbClr val="FFFFFF"/>
                </a:solidFill>
              </a:rPr>
              <a:t>Khẩu phần</a:t>
            </a: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06078" y="3039262"/>
            <a:ext cx="4354400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0" hangingPunct="0">
              <a:lnSpc>
                <a:spcPct val="110000"/>
              </a:lnSpc>
            </a:pPr>
            <a:r>
              <a:rPr lang="en-US" altLang="en-US" sz="2400" smtClean="0">
                <a:solidFill>
                  <a:srgbClr val="000000"/>
                </a:solidFill>
              </a:rPr>
              <a:t>- Khẩu phần là </a:t>
            </a:r>
            <a:r>
              <a:rPr lang="en-US" altLang="en-US" sz="2400" smtClean="0">
                <a:solidFill>
                  <a:srgbClr val="FF0000"/>
                </a:solidFill>
              </a:rPr>
              <a:t>lượng thức ăn</a:t>
            </a:r>
            <a:r>
              <a:rPr lang="en-US" altLang="en-US" sz="2400" smtClean="0">
                <a:solidFill>
                  <a:srgbClr val="000000"/>
                </a:solidFill>
              </a:rPr>
              <a:t> cung cấp cho cơ thể </a:t>
            </a:r>
            <a:r>
              <a:rPr lang="en-US" altLang="en-US" sz="2400" smtClean="0">
                <a:solidFill>
                  <a:srgbClr val="FF0000"/>
                </a:solidFill>
              </a:rPr>
              <a:t>trong ngày</a:t>
            </a:r>
            <a:endParaRPr lang="en-US" altLang="en-US" sz="2400">
              <a:solidFill>
                <a:srgbClr val="FF000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256" y="116115"/>
            <a:ext cx="5428343" cy="6574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27627"/>
            <a:ext cx="1230373" cy="123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5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724808" y="231662"/>
            <a:ext cx="5073650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645433" y="214200"/>
            <a:ext cx="523875" cy="527050"/>
            <a:chOff x="1188" y="1705"/>
            <a:chExt cx="330" cy="332"/>
          </a:xfrm>
        </p:grpSpPr>
        <p:sp>
          <p:nvSpPr>
            <p:cNvPr id="6" name="Oval 12"/>
            <p:cNvSpPr>
              <a:spLocks noChangeArrowheads="1"/>
            </p:cNvSpPr>
            <p:nvPr/>
          </p:nvSpPr>
          <p:spPr bwMode="gray">
            <a:xfrm>
              <a:off x="1188" y="1706"/>
              <a:ext cx="330" cy="3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13" descr="dro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1705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 Box 14"/>
          <p:cNvSpPr txBox="1">
            <a:spLocks noChangeArrowheads="1"/>
          </p:cNvSpPr>
          <p:nvPr/>
        </p:nvSpPr>
        <p:spPr bwMode="gray">
          <a:xfrm>
            <a:off x="670832" y="182956"/>
            <a:ext cx="473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smtClean="0">
                <a:solidFill>
                  <a:srgbClr val="FFFFFF"/>
                </a:solidFill>
                <a:cs typeface="Arial" panose="020B0604020202020204" pitchFamily="34" charset="0"/>
              </a:rPr>
              <a:t>II</a:t>
            </a:r>
            <a:endParaRPr lang="en-US" altLang="en-US" sz="3200" b="1" i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gray">
          <a:xfrm>
            <a:off x="1223284" y="252300"/>
            <a:ext cx="436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b="1" smtClean="0">
                <a:cs typeface="Arial" panose="020B0604020202020204" pitchFamily="34" charset="0"/>
              </a:rPr>
              <a:t>Nguyên tắc lập khẩu phần</a:t>
            </a:r>
            <a:endParaRPr lang="en-US" altLang="en-US" sz="2400" b="1">
              <a:cs typeface="Arial" panose="020B0604020202020204" pitchFamily="34" charset="0"/>
            </a:endParaRPr>
          </a:p>
        </p:txBody>
      </p:sp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425529" y="798975"/>
            <a:ext cx="5060871" cy="688975"/>
            <a:chOff x="720" y="1392"/>
            <a:chExt cx="4058" cy="480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7" name="AutoShape 7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AutoShape 8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" name="Text Box 19"/>
          <p:cNvSpPr txBox="1">
            <a:spLocks noChangeArrowheads="1"/>
          </p:cNvSpPr>
          <p:nvPr/>
        </p:nvSpPr>
        <p:spPr bwMode="gray">
          <a:xfrm>
            <a:off x="685826" y="890671"/>
            <a:ext cx="44522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Nguyên tắc lập khẩu phần</a:t>
            </a:r>
            <a:endParaRPr lang="en-US" altLang="en-US" sz="24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24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gray">
          <a:xfrm>
            <a:off x="412829" y="854538"/>
            <a:ext cx="625021" cy="69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312" y="252300"/>
            <a:ext cx="5238574" cy="634977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433" y="1504150"/>
            <a:ext cx="5944052" cy="529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1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3"/>
          <p:cNvSpPr>
            <a:spLocks noChangeArrowheads="1"/>
          </p:cNvSpPr>
          <p:nvPr/>
        </p:nvSpPr>
        <p:spPr bwMode="gray">
          <a:xfrm>
            <a:off x="887720" y="2143682"/>
            <a:ext cx="4649675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gray">
          <a:xfrm>
            <a:off x="685826" y="1929572"/>
            <a:ext cx="10373350" cy="2976257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71832" y="1852268"/>
            <a:ext cx="3319463" cy="578752"/>
            <a:chOff x="720" y="1392"/>
            <a:chExt cx="4058" cy="480"/>
          </a:xfrm>
        </p:grpSpPr>
        <p:sp>
          <p:nvSpPr>
            <p:cNvPr id="7" name="AutoShape 6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9" name="AutoShape 6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" name="AutoShape 7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1392134" y="1896764"/>
            <a:ext cx="19287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altLang="en-US" sz="2400">
                <a:solidFill>
                  <a:srgbClr val="FFFFFF"/>
                </a:solidFill>
              </a:rPr>
              <a:t> </a:t>
            </a:r>
            <a:r>
              <a:rPr lang="en-US" altLang="en-US" sz="2400" smtClean="0">
                <a:solidFill>
                  <a:srgbClr val="FFFFFF"/>
                </a:solidFill>
              </a:rPr>
              <a:t>Nguyên tắc</a:t>
            </a: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67095" y="2515157"/>
            <a:ext cx="1001026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342900" indent="-342900" algn="l" eaLnBrk="0" hangingPunct="0">
              <a:lnSpc>
                <a:spcPct val="110000"/>
              </a:lnSpc>
              <a:buFontTx/>
              <a:buChar char="-"/>
            </a:pPr>
            <a:r>
              <a:rPr lang="en-US" altLang="en-US" sz="2400" b="0" smtClean="0">
                <a:solidFill>
                  <a:srgbClr val="000000"/>
                </a:solidFill>
              </a:rPr>
              <a:t>Đảm bảo cung cấp </a:t>
            </a:r>
            <a:r>
              <a:rPr lang="en-US" altLang="en-US" sz="2400" b="0" smtClean="0">
                <a:solidFill>
                  <a:srgbClr val="FF0000"/>
                </a:solidFill>
              </a:rPr>
              <a:t>đủ năng lượng </a:t>
            </a:r>
            <a:r>
              <a:rPr lang="en-US" altLang="en-US" sz="2400" b="0" smtClean="0">
                <a:solidFill>
                  <a:srgbClr val="000000"/>
                </a:solidFill>
              </a:rPr>
              <a:t>cho cơ thể </a:t>
            </a:r>
          </a:p>
          <a:p>
            <a:pPr marL="342900" indent="-342900" algn="l" eaLnBrk="0" hangingPunct="0">
              <a:lnSpc>
                <a:spcPct val="110000"/>
              </a:lnSpc>
              <a:buFontTx/>
              <a:buChar char="-"/>
            </a:pPr>
            <a:r>
              <a:rPr lang="en-US" altLang="en-US" sz="2400" b="0" smtClean="0">
                <a:solidFill>
                  <a:srgbClr val="000000"/>
                </a:solidFill>
              </a:rPr>
              <a:t>Đảm bảo cân đối </a:t>
            </a:r>
            <a:r>
              <a:rPr lang="en-US" altLang="en-US" sz="2400" b="0" smtClean="0">
                <a:solidFill>
                  <a:srgbClr val="FF0000"/>
                </a:solidFill>
              </a:rPr>
              <a:t>đủ thành phần </a:t>
            </a:r>
            <a:r>
              <a:rPr lang="en-US" altLang="en-US" sz="2400" b="0" smtClean="0">
                <a:solidFill>
                  <a:srgbClr val="000000"/>
                </a:solidFill>
              </a:rPr>
              <a:t>các chất hữu cơ, cung cấp đủ muối khoáng và vitamin</a:t>
            </a:r>
          </a:p>
          <a:p>
            <a:pPr marL="342900" indent="-342900" algn="l" eaLnBrk="0" hangingPunct="0">
              <a:lnSpc>
                <a:spcPct val="110000"/>
              </a:lnSpc>
              <a:buFontTx/>
              <a:buChar char="-"/>
            </a:pPr>
            <a:r>
              <a:rPr lang="en-US" altLang="en-US" sz="2400" b="0" smtClean="0">
                <a:solidFill>
                  <a:srgbClr val="000000"/>
                </a:solidFill>
              </a:rPr>
              <a:t>Đảm bảo cung cấp </a:t>
            </a:r>
            <a:r>
              <a:rPr lang="en-US" altLang="en-US" sz="2400" b="0" smtClean="0">
                <a:solidFill>
                  <a:srgbClr val="FF0000"/>
                </a:solidFill>
              </a:rPr>
              <a:t>đủ lượng thức ăn </a:t>
            </a:r>
            <a:r>
              <a:rPr lang="en-US" altLang="en-US" sz="2400" b="0" smtClean="0">
                <a:solidFill>
                  <a:srgbClr val="000000"/>
                </a:solidFill>
              </a:rPr>
              <a:t>phù hợp cho cơ thể</a:t>
            </a:r>
          </a:p>
          <a:p>
            <a:pPr marL="342900" indent="-342900" algn="l" eaLnBrk="0" hangingPunct="0">
              <a:lnSpc>
                <a:spcPct val="110000"/>
              </a:lnSpc>
              <a:buFontTx/>
              <a:buChar char="-"/>
            </a:pPr>
            <a:r>
              <a:rPr lang="en-US" altLang="en-US" sz="2400" b="0" smtClean="0">
                <a:solidFill>
                  <a:srgbClr val="000000"/>
                </a:solidFill>
              </a:rPr>
              <a:t>Khoảng cách giữa các bữa ăn là 4h</a:t>
            </a:r>
            <a:endParaRPr lang="en-US" altLang="en-US" sz="2400" b="0">
              <a:solidFill>
                <a:srgbClr val="FF0000"/>
              </a:solidFill>
            </a:endParaRP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gray">
          <a:xfrm>
            <a:off x="724808" y="231662"/>
            <a:ext cx="5073650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11"/>
          <p:cNvGrpSpPr>
            <a:grpSpLocks/>
          </p:cNvGrpSpPr>
          <p:nvPr/>
        </p:nvGrpSpPr>
        <p:grpSpPr bwMode="auto">
          <a:xfrm>
            <a:off x="645433" y="214200"/>
            <a:ext cx="523875" cy="527050"/>
            <a:chOff x="1188" y="1705"/>
            <a:chExt cx="330" cy="332"/>
          </a:xfrm>
        </p:grpSpPr>
        <p:sp>
          <p:nvSpPr>
            <p:cNvPr id="27" name="Oval 12"/>
            <p:cNvSpPr>
              <a:spLocks noChangeArrowheads="1"/>
            </p:cNvSpPr>
            <p:nvPr/>
          </p:nvSpPr>
          <p:spPr bwMode="gray">
            <a:xfrm>
              <a:off x="1188" y="1706"/>
              <a:ext cx="330" cy="3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" name="Picture 13" descr="dro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90" y="1705"/>
              <a:ext cx="328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 Box 14"/>
          <p:cNvSpPr txBox="1">
            <a:spLocks noChangeArrowheads="1"/>
          </p:cNvSpPr>
          <p:nvPr/>
        </p:nvSpPr>
        <p:spPr bwMode="gray">
          <a:xfrm>
            <a:off x="670832" y="182956"/>
            <a:ext cx="473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smtClean="0">
                <a:solidFill>
                  <a:srgbClr val="FFFFFF"/>
                </a:solidFill>
                <a:cs typeface="Arial" panose="020B0604020202020204" pitchFamily="34" charset="0"/>
              </a:rPr>
              <a:t>II</a:t>
            </a:r>
            <a:endParaRPr lang="en-US" altLang="en-US" sz="3200" b="1" i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gray">
          <a:xfrm>
            <a:off x="1223284" y="252300"/>
            <a:ext cx="436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b="1" smtClean="0">
                <a:cs typeface="Arial" panose="020B0604020202020204" pitchFamily="34" charset="0"/>
              </a:rPr>
              <a:t>Nguyên tắc lập khẩu phần</a:t>
            </a:r>
            <a:endParaRPr lang="en-US" altLang="en-US" sz="2400" b="1">
              <a:cs typeface="Arial" panose="020B0604020202020204" pitchFamily="34" charset="0"/>
            </a:endParaRPr>
          </a:p>
        </p:txBody>
      </p:sp>
      <p:grpSp>
        <p:nvGrpSpPr>
          <p:cNvPr id="31" name="Group 4"/>
          <p:cNvGrpSpPr>
            <a:grpSpLocks/>
          </p:cNvGrpSpPr>
          <p:nvPr/>
        </p:nvGrpSpPr>
        <p:grpSpPr bwMode="auto">
          <a:xfrm>
            <a:off x="425529" y="798975"/>
            <a:ext cx="5060871" cy="688975"/>
            <a:chOff x="720" y="1392"/>
            <a:chExt cx="4058" cy="480"/>
          </a:xfrm>
        </p:grpSpPr>
        <p:sp>
          <p:nvSpPr>
            <p:cNvPr id="32" name="AutoShape 5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" name="Group 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4" name="AutoShape 7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AutoShape 8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6" name="Text Box 19"/>
          <p:cNvSpPr txBox="1">
            <a:spLocks noChangeArrowheads="1"/>
          </p:cNvSpPr>
          <p:nvPr/>
        </p:nvSpPr>
        <p:spPr bwMode="gray">
          <a:xfrm>
            <a:off x="685826" y="890671"/>
            <a:ext cx="44522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Nguyên tắc lập khẩu phần</a:t>
            </a:r>
            <a:endParaRPr lang="en-US" altLang="en-US" sz="24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24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gray">
          <a:xfrm>
            <a:off x="412829" y="854538"/>
            <a:ext cx="625021" cy="69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7657" y="29284"/>
            <a:ext cx="1230373" cy="123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9688"/>
            <a:ext cx="10515600" cy="1128260"/>
          </a:xfrm>
        </p:spPr>
        <p:txBody>
          <a:bodyPr/>
          <a:lstStyle/>
          <a:p>
            <a:pPr algn="ctr"/>
            <a:r>
              <a:rPr lang="en-US" smtClean="0"/>
              <a:t>Vận dụng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30" y="885372"/>
            <a:ext cx="9927770" cy="57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9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000" r="4095"/>
          <a:stretch/>
        </p:blipFill>
        <p:spPr>
          <a:xfrm>
            <a:off x="290285" y="1257300"/>
            <a:ext cx="6545943" cy="560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03" t="17069" r="3017" b="6063"/>
          <a:stretch/>
        </p:blipFill>
        <p:spPr>
          <a:xfrm>
            <a:off x="7141027" y="1480457"/>
            <a:ext cx="5050973" cy="3976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9370" y="522514"/>
            <a:ext cx="725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Hãy tính chỉ số BMI của mình 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62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Dặn dò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mtClean="0"/>
              <a:t>Học bài cũ</a:t>
            </a:r>
          </a:p>
          <a:p>
            <a:pPr algn="ctr"/>
            <a:r>
              <a:rPr lang="en-US" smtClean="0"/>
              <a:t>Chuẩn bị bài mới “Sức khỏe tiêu hóa” bài 30 SGK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4" t="8501" r="21469" b="10446"/>
          <a:stretch/>
        </p:blipFill>
        <p:spPr>
          <a:xfrm>
            <a:off x="0" y="3239293"/>
            <a:ext cx="2743200" cy="3628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71" y="3958978"/>
            <a:ext cx="2478344" cy="28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14" y="534977"/>
            <a:ext cx="10515600" cy="640715"/>
          </a:xfrm>
        </p:spPr>
        <p:txBody>
          <a:bodyPr>
            <a:normAutofit fontScale="90000"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CHẾ ĐỘ DINH DƯỠNG Ở NGƯỜI</a:t>
            </a:r>
            <a:endParaRPr 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350" y="2220686"/>
            <a:ext cx="4996450" cy="343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hế độ dinh dưỡng hợp lý cho người cao tuổ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9" y="1531143"/>
            <a:ext cx="5029199" cy="4818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360714" y="568588"/>
            <a:ext cx="139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Tiết 17.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8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ệnh viện tỉnh Khánh hò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3" y="1145041"/>
            <a:ext cx="4449808" cy="5321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/>
          <p:cNvSpPr>
            <a:spLocks noChangeArrowheads="1"/>
          </p:cNvSpPr>
          <p:nvPr/>
        </p:nvSpPr>
        <p:spPr bwMode="ltGray">
          <a:xfrm>
            <a:off x="6144987" y="2245724"/>
            <a:ext cx="3702050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>
                  <a:gamma/>
                  <a:shade val="8235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ltGray">
          <a:xfrm>
            <a:off x="6144987" y="4044407"/>
            <a:ext cx="3702050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>
                  <a:gamma/>
                  <a:shade val="8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8" name="Picture 7" descr="Pictur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662" y="2296524"/>
            <a:ext cx="792163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ictur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312" y="4098382"/>
            <a:ext cx="79375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black">
          <a:xfrm>
            <a:off x="6506710" y="4140415"/>
            <a:ext cx="314157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en-US" sz="2400" b="1" smtClean="0">
                <a:solidFill>
                  <a:srgbClr val="FEFFFF"/>
                </a:solidFill>
                <a:cs typeface="Arial" panose="020B0604020202020204" pitchFamily="34" charset="0"/>
              </a:rPr>
              <a:t>Nguyên tắc lập khẩu phần</a:t>
            </a:r>
            <a:endParaRPr lang="en-US" altLang="en-US" sz="2400" b="1">
              <a:solidFill>
                <a:srgbClr val="FEFFFF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black">
          <a:xfrm>
            <a:off x="6509885" y="2333795"/>
            <a:ext cx="314157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en-US" sz="2400" b="1" smtClean="0">
                <a:solidFill>
                  <a:srgbClr val="FEFFFF"/>
                </a:solidFill>
                <a:cs typeface="Arial" panose="020B0604020202020204" pitchFamily="34" charset="0"/>
              </a:rPr>
              <a:t>Chế độ dinh dưỡng ở các độ tuổi</a:t>
            </a:r>
            <a:endParaRPr lang="en-US" altLang="en-US" sz="2400" b="1">
              <a:solidFill>
                <a:srgbClr val="FEFFFF"/>
              </a:solidFill>
              <a:cs typeface="Arial" panose="020B0604020202020204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gray">
          <a:xfrm rot="16200000">
            <a:off x="4766243" y="4400891"/>
            <a:ext cx="1624012" cy="968375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gray">
          <a:xfrm rot="16200000" flipH="1">
            <a:off x="4726555" y="1837079"/>
            <a:ext cx="1624013" cy="968375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rmAutofit fontScale="90000"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CHẾ ĐỘ DINH DƯỠNG Ở NGƯỜI</a:t>
            </a:r>
            <a:endParaRPr 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1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  <p:bldP spid="12" grpId="0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216808" y="589034"/>
            <a:ext cx="6453958" cy="50323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37433" y="571571"/>
            <a:ext cx="523875" cy="527050"/>
            <a:chOff x="720" y="1488"/>
            <a:chExt cx="806" cy="808"/>
          </a:xfrm>
        </p:grpSpPr>
        <p:sp>
          <p:nvSpPr>
            <p:cNvPr id="6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 descr="dro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 Box 10"/>
          <p:cNvSpPr txBox="1">
            <a:spLocks noChangeArrowheads="1"/>
          </p:cNvSpPr>
          <p:nvPr/>
        </p:nvSpPr>
        <p:spPr bwMode="gray">
          <a:xfrm>
            <a:off x="183471" y="539821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smtClean="0">
                <a:solidFill>
                  <a:srgbClr val="FFFFFF"/>
                </a:solidFill>
                <a:cs typeface="Arial" panose="020B0604020202020204" pitchFamily="34" charset="0"/>
              </a:rPr>
              <a:t>I</a:t>
            </a:r>
            <a:endParaRPr lang="en-US" altLang="en-US" sz="3200" b="1" i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gray">
          <a:xfrm>
            <a:off x="712108" y="609671"/>
            <a:ext cx="55537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b="1" smtClean="0">
                <a:cs typeface="Arial" panose="020B0604020202020204" pitchFamily="34" charset="0"/>
              </a:rPr>
              <a:t>Chế độ dinh dưỡng ở các độ tuổi</a:t>
            </a:r>
            <a:endParaRPr lang="en-US" altLang="en-US" sz="2400" b="1">
              <a:cs typeface="Arial" panose="020B0604020202020204" pitchFamily="34" charset="0"/>
            </a:endParaRPr>
          </a:p>
        </p:txBody>
      </p:sp>
      <p:pic>
        <p:nvPicPr>
          <p:cNvPr id="10" name="Picture 81" descr="CV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21" y="3890736"/>
            <a:ext cx="39624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5" descr="xh-23-lao-dong-tr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21" y="3966936"/>
            <a:ext cx="3962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7" descr="nguoig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21" y="1223736"/>
            <a:ext cx="3962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9" descr="tre-em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21" y="1071336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Callout 14"/>
          <p:cNvSpPr/>
          <p:nvPr/>
        </p:nvSpPr>
        <p:spPr>
          <a:xfrm>
            <a:off x="510495" y="1554480"/>
            <a:ext cx="2611527" cy="15675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Chế độ dinh dưỡng ở các độ tuổi có giống nhau không 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4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63"/>
          <a:stretch/>
        </p:blipFill>
        <p:spPr>
          <a:xfrm>
            <a:off x="5163683" y="754741"/>
            <a:ext cx="6505802" cy="58202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04441"/>
            <a:ext cx="4858883" cy="451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420" y="99224"/>
            <a:ext cx="4181475" cy="3171825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3713535" y="494933"/>
            <a:ext cx="3683726" cy="1794918"/>
          </a:xfrm>
          <a:prstGeom prst="wedgeRoundRectCallout">
            <a:avLst>
              <a:gd name="adj1" fmla="val -5939"/>
              <a:gd name="adj2" fmla="val 703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Nếu ăn uống không đầy đủ sẽ dẫn tới tình trạng gì 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420" y="3925947"/>
            <a:ext cx="4111532" cy="2741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87547" y="3271049"/>
            <a:ext cx="4051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Suy dinh dưỡng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94005" y="494933"/>
            <a:ext cx="3683726" cy="1794918"/>
          </a:xfrm>
          <a:prstGeom prst="wedgeRoundRectCallout">
            <a:avLst>
              <a:gd name="adj1" fmla="val -5939"/>
              <a:gd name="adj2" fmla="val 703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Sự khác nhau về nhu cầu dinh dưỡng ở mỗi cơ thể phụ thuộc vào yếu tố nào?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925870" y="3119810"/>
            <a:ext cx="32199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Phụ thuộc vào :</a:t>
            </a:r>
          </a:p>
          <a:p>
            <a:pPr marL="285750" indent="-285750">
              <a:buFontTx/>
              <a:buChar char="-"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Độ tuổi</a:t>
            </a:r>
          </a:p>
          <a:p>
            <a:pPr marL="285750" indent="-285750">
              <a:buFontTx/>
              <a:buChar char="-"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Giới tính</a:t>
            </a:r>
          </a:p>
          <a:p>
            <a:pPr marL="285750" indent="-285750">
              <a:buFontTx/>
              <a:buChar char="-"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Trạng thái sinh lý</a:t>
            </a:r>
          </a:p>
          <a:p>
            <a:pPr marL="285750" indent="-285750">
              <a:buFontTx/>
              <a:buChar char="-"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Lao động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6" grpId="1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99862"/>
              </p:ext>
            </p:extLst>
          </p:nvPr>
        </p:nvGraphicFramePr>
        <p:xfrm>
          <a:off x="822962" y="1730829"/>
          <a:ext cx="10463347" cy="2286318"/>
        </p:xfrm>
        <a:graphic>
          <a:graphicData uri="http://schemas.openxmlformats.org/drawingml/2006/table">
            <a:tbl>
              <a:tblPr/>
              <a:tblGrid>
                <a:gridCol w="2599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4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653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7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rtl="0"/>
                      <a:r>
                        <a:rPr lang="vi-VN" sz="2800" b="0" i="0" u="none" strike="noStrike" kern="12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Tình trạng suy dinh dưỡng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Mục tiêu năm 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Thiếu cân (W/ 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 đạt chiều cao (H/ 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1809206" y="4664529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(</a:t>
            </a:r>
            <a:r>
              <a:rPr lang="vi-VN" altLang="en-US" sz="2400"/>
              <a:t>W: Khối lượng cơ thể; H : Chiều cao;  A : Tuổi </a:t>
            </a:r>
            <a:r>
              <a:rPr lang="en-US" altLang="en-US" sz="2400"/>
              <a:t>)</a:t>
            </a:r>
          </a:p>
        </p:txBody>
      </p:sp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1580607" y="130629"/>
            <a:ext cx="100714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/>
              <a:t>Bảng 36- 1. Tỉ lệ % trẻ em Việt Nam (dưới 5 tuổi) bị suy dinh dưỡng qua các năm</a:t>
            </a:r>
          </a:p>
          <a:p>
            <a:pPr eaLnBrk="1" hangingPunct="1"/>
            <a:r>
              <a:rPr lang="en-US" altLang="en-US" sz="2800"/>
              <a:t> </a:t>
            </a:r>
            <a:r>
              <a:rPr lang="en-US" altLang="en-US" sz="2800" i="1"/>
              <a:t>( Theo tài liệu của Vụ Bảo vệ bà mẹ và trẻ em- Bộ y tế, 2001)</a:t>
            </a:r>
            <a:endParaRPr lang="en-US" altLang="en-US" sz="2600" i="1">
              <a:solidFill>
                <a:srgbClr val="000099"/>
              </a:solidFill>
            </a:endParaRPr>
          </a:p>
        </p:txBody>
      </p:sp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1809206" y="4220378"/>
            <a:ext cx="8915400" cy="955675"/>
          </a:xfrm>
          <a:prstGeom prst="rect">
            <a:avLst/>
          </a:prstGeom>
          <a:solidFill>
            <a:srgbClr val="FFFFE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/>
              <a:t>Qua bảng hãy cho biết tại sao tỉ lệ suy dinh dưỡng ở trẻ em ngày càng giảm?</a:t>
            </a: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1745706" y="4643892"/>
            <a:ext cx="8915400" cy="955675"/>
          </a:xfrm>
          <a:prstGeom prst="rect">
            <a:avLst/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/>
              <a:t>Do trình độ khoa học phát </a:t>
            </a:r>
            <a:r>
              <a:rPr lang="vi-VN" altLang="en-US" sz="2800" smtClean="0"/>
              <a:t>triển, </a:t>
            </a:r>
            <a:r>
              <a:rPr lang="vi-VN" altLang="en-US" sz="2800"/>
              <a:t>thu nhập bình quân cao</a:t>
            </a:r>
          </a:p>
        </p:txBody>
      </p:sp>
    </p:spTree>
    <p:extLst>
      <p:ext uri="{BB962C8B-B14F-4D97-AF65-F5344CB8AC3E}">
        <p14:creationId xmlns:p14="http://schemas.microsoft.com/office/powerpoint/2010/main" val="402230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299650"/>
              </p:ext>
            </p:extLst>
          </p:nvPr>
        </p:nvGraphicFramePr>
        <p:xfrm>
          <a:off x="1098453" y="859905"/>
          <a:ext cx="6526237" cy="5887492"/>
        </p:xfrm>
        <a:graphic>
          <a:graphicData uri="http://schemas.openxmlformats.org/drawingml/2006/table">
            <a:tbl>
              <a:tblPr/>
              <a:tblGrid>
                <a:gridCol w="3402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29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Khu vực</a:t>
                      </a:r>
                    </a:p>
                  </a:txBody>
                  <a:tcPr marT="43475" marB="43475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Tỉ lệ % trẻ em suy dinh dưỡng </a:t>
                      </a:r>
                    </a:p>
                  </a:txBody>
                  <a:tcPr marT="43475" marB="43475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3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Thiếu cân (W/A)</a:t>
                      </a:r>
                    </a:p>
                  </a:txBody>
                  <a:tcPr marT="43475" marB="43475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 đạt chiều cao (H/A)</a:t>
                      </a:r>
                    </a:p>
                  </a:txBody>
                  <a:tcPr marT="43475" marB="43475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6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Việt Nam</a:t>
                      </a:r>
                    </a:p>
                  </a:txBody>
                  <a:tcPr marT="43475" marB="43475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33,8</a:t>
                      </a:r>
                    </a:p>
                  </a:txBody>
                  <a:tcPr marT="43475" marB="43475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36,5</a:t>
                      </a:r>
                    </a:p>
                  </a:txBody>
                  <a:tcPr marT="43475" marB="43475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6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Châu Á (ước tính)</a:t>
                      </a:r>
                    </a:p>
                  </a:txBody>
                  <a:tcPr marT="43475" marB="43475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28,9</a:t>
                      </a:r>
                    </a:p>
                  </a:txBody>
                  <a:tcPr marT="43475" marB="43475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34,4</a:t>
                      </a:r>
                    </a:p>
                  </a:txBody>
                  <a:tcPr marT="43475" marB="43475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6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Chung các nước đang phát triển (Ước tính)</a:t>
                      </a:r>
                    </a:p>
                  </a:txBody>
                  <a:tcPr marT="43475" marB="43475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36,7</a:t>
                      </a:r>
                    </a:p>
                  </a:txBody>
                  <a:tcPr marT="43475" marB="43475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32,5</a:t>
                      </a:r>
                    </a:p>
                  </a:txBody>
                  <a:tcPr marT="43475" marB="43475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Thái Lan</a:t>
                      </a:r>
                    </a:p>
                  </a:txBody>
                  <a:tcPr marT="43475" marB="43475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T="43475" marB="43475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43475" marB="43475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6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Philippin</a:t>
                      </a:r>
                    </a:p>
                  </a:txBody>
                  <a:tcPr marT="43475" marB="43475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T="43475" marB="43475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T="43475" marB="43475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6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Indonesia</a:t>
                      </a:r>
                    </a:p>
                  </a:txBody>
                  <a:tcPr marT="43475" marB="43475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T="43475" marB="43475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T="43475" marB="43475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6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Lào</a:t>
                      </a:r>
                    </a:p>
                  </a:txBody>
                  <a:tcPr marT="43475" marB="43475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T="43475" marB="43475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T="43475" marB="43475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Campuchia</a:t>
                      </a:r>
                    </a:p>
                  </a:txBody>
                  <a:tcPr marT="43475" marB="43475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T="43475" marB="43475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T="43475" marB="43475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 Quốc</a:t>
                      </a:r>
                    </a:p>
                  </a:txBody>
                  <a:tcPr marT="43475" marB="43475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43475" marB="43475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T="43475" marB="43475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 Box 53"/>
          <p:cNvSpPr txBox="1">
            <a:spLocks noChangeArrowheads="1"/>
          </p:cNvSpPr>
          <p:nvPr/>
        </p:nvSpPr>
        <p:spPr bwMode="auto">
          <a:xfrm>
            <a:off x="1617784" y="-6349"/>
            <a:ext cx="1028348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000" b="1"/>
              <a:t>Bảng 36.2. Tỉ lệ % suy dinh dưỡng của trẻ em ở một số khu vực trên thế giới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.VnTime" pitchFamily="34" charset="0"/>
              </a:rPr>
              <a:t> </a:t>
            </a:r>
            <a:r>
              <a:rPr lang="en-US" altLang="en-US" sz="2000">
                <a:solidFill>
                  <a:srgbClr val="0000FF"/>
                </a:solidFill>
                <a:latin typeface=".VnTime" pitchFamily="34" charset="0"/>
              </a:rPr>
              <a:t>(</a:t>
            </a:r>
            <a:r>
              <a:rPr lang="en-US" altLang="en-US" sz="2000" smtClean="0">
                <a:solidFill>
                  <a:srgbClr val="0000FF"/>
                </a:solidFill>
                <a:latin typeface=".VnTime" pitchFamily="34" charset="0"/>
              </a:rPr>
              <a:t>Theo tài liệu của vụ bảo vệ bà mẹ và trẻ em – Bộ y tế, </a:t>
            </a:r>
            <a:r>
              <a:rPr lang="en-US" altLang="en-US" sz="2000">
                <a:solidFill>
                  <a:srgbClr val="0000FF"/>
                </a:solidFill>
                <a:latin typeface=".VnTime" pitchFamily="34" charset="0"/>
              </a:rPr>
              <a:t>2001)</a:t>
            </a:r>
          </a:p>
        </p:txBody>
      </p:sp>
      <p:sp>
        <p:nvSpPr>
          <p:cNvPr id="6" name="AutoShape 64"/>
          <p:cNvSpPr>
            <a:spLocks noChangeArrowheads="1"/>
          </p:cNvSpPr>
          <p:nvPr/>
        </p:nvSpPr>
        <p:spPr bwMode="auto">
          <a:xfrm>
            <a:off x="8060788" y="527051"/>
            <a:ext cx="3727937" cy="3276600"/>
          </a:xfrm>
          <a:prstGeom prst="cloudCallout">
            <a:avLst>
              <a:gd name="adj1" fmla="val 57787"/>
              <a:gd name="adj2" fmla="val 64398"/>
            </a:avLst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r>
              <a:rPr lang="vi-VN" sz="2400">
                <a:latin typeface="Arial" charset="0"/>
                <a:cs typeface="Arial" charset="0"/>
              </a:rPr>
              <a:t>Tại sao trẻ em suy dinh dưỡng ở các nước đang phát triển chiếm tỉ lệ </a:t>
            </a:r>
            <a:r>
              <a:rPr lang="vi-VN" sz="2400" smtClean="0">
                <a:latin typeface="Arial" charset="0"/>
                <a:cs typeface="Arial" charset="0"/>
              </a:rPr>
              <a:t>cao</a:t>
            </a:r>
            <a:r>
              <a:rPr lang="en-US" sz="2400" smtClean="0">
                <a:latin typeface="Arial" charset="0"/>
                <a:cs typeface="Arial" charset="0"/>
              </a:rPr>
              <a:t> ?</a:t>
            </a:r>
            <a:endParaRPr lang="vi-VN" sz="24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6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0" descr="treem_1611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343" y="402432"/>
            <a:ext cx="4419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2" descr="suy+dinh+du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154781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4" descr="suy%20dinh%20du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43" y="3450432"/>
            <a:ext cx="40386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6" descr="campuchia2007%202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57" y="3259932"/>
            <a:ext cx="4343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7"/>
          <p:cNvSpPr txBox="1">
            <a:spLocks noChangeArrowheads="1"/>
          </p:cNvSpPr>
          <p:nvPr/>
        </p:nvSpPr>
        <p:spPr bwMode="auto">
          <a:xfrm>
            <a:off x="2989943" y="2895600"/>
            <a:ext cx="7010400" cy="461963"/>
          </a:xfrm>
          <a:prstGeom prst="rect">
            <a:avLst/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/>
              <a:t>Do chất lượng cuộc sống của người dân còn thấp</a:t>
            </a:r>
          </a:p>
        </p:txBody>
      </p:sp>
    </p:spTree>
    <p:extLst>
      <p:ext uri="{BB962C8B-B14F-4D97-AF65-F5344CB8AC3E}">
        <p14:creationId xmlns:p14="http://schemas.microsoft.com/office/powerpoint/2010/main" val="96257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735</Words>
  <Application>Microsoft Office PowerPoint</Application>
  <PresentationFormat>Widescreen</PresentationFormat>
  <Paragraphs>121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.VnTime</vt:lpstr>
      <vt:lpstr>Arial</vt:lpstr>
      <vt:lpstr>Calibri</vt:lpstr>
      <vt:lpstr>Calibri Light</vt:lpstr>
      <vt:lpstr>Office Theme</vt:lpstr>
      <vt:lpstr>CHỦ ĐỀ 2.  DINH DƯỠNG VÀ TIÊU HÓA</vt:lpstr>
      <vt:lpstr>CHẾ ĐỘ DINH DƯỠNG Ở NGƯỜI</vt:lpstr>
      <vt:lpstr>CHẾ ĐỘ DINH DƯỠNG Ở NGƯỜI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Vận dụng</vt:lpstr>
      <vt:lpstr>PowerPoint Presentation</vt:lpstr>
      <vt:lpstr>Dặn dò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CHỦ ĐỀ 2.  DINH DƯỠNG VÀ TIÊU HÓA</dc:title>
  <dc:creator>Aadmin</dc:creator>
  <cp:lastModifiedBy>Aadmin</cp:lastModifiedBy>
  <cp:revision>31</cp:revision>
  <dcterms:created xsi:type="dcterms:W3CDTF">2021-10-13T15:11:42Z</dcterms:created>
  <dcterms:modified xsi:type="dcterms:W3CDTF">2021-10-29T09:59:35Z</dcterms:modified>
</cp:coreProperties>
</file>